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Ultr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hkprFFIgduZFN+sAWSM187GwD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33053-FAE4-4773-8C93-1F373B2D5FA8}">
  <a:tblStyle styleId="{A4A33053-FAE4-4773-8C93-1F373B2D5F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68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1178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291dbf8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ca291dbf8c_2_1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62" name="Google Shape;162;gca291dbf8c_2_1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ca291dbf8c_2_10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ca291dbf8c_2_10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a291dbf8c_0_5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6945c7c1d_2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945c7c1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d6945c7c1d_1_5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gd6945c7c1d_1_5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945c7c1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d6945c7c1d_1_8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gd6945c7c1d_1_8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945c7c1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d6945c7c1d_4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gd6945c7c1d_4_1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945c7c1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d6945c7c1d_0_6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gd6945c7c1d_0_6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ca291dbf8c_0_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945c7c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d6945c7c1d_4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gd6945c7c1d_4_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6945c7c1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d6945c7c1d_0_1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gd6945c7c1d_0_1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a291dbf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a291dbf8c_0_6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a291dbf8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ca291dbf8c_2_3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ca291dbf8c_2_3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a291dbf8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ca291dbf8c_1_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ca291dbf8c_1_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291dbf8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a291dbf8c_2_2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a291dbf8c_2_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ca291dbf8c_0_1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91dbf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ca291dbf8c_0_2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6945c7c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d6945c7c1d_0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945c7c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d6945c7c1d_0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945c7c1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6945c7c1d_0_2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6945c7c1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6945c7c1d_0_7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gd6945c7c1d_0_7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/>
              <a:t>which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7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2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3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sz="18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(1 column)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a291dbf8c_0_1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gca291dbf8c_0_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e Punkte">
  <p:cSld name="Helle Punk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5" name="Google Shape;35;p10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nkle Punkte">
  <p:cSld name="Dunkle Punk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40" name="Google Shape;40;p8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1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a291dbf8c_0_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gca291dbf8c_0_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ca291dbf8c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a291dbf8c_0_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ca291dbf8c_0_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ca291dbf8c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w="19050" cap="flat" cmpd="sng">
            <a:solidFill>
              <a:srgbClr val="D9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w="19050" cap="flat" cmpd="sng">
            <a:solidFill>
              <a:srgbClr val="FECB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w="19050" cap="flat" cmpd="sng">
            <a:solidFill>
              <a:srgbClr val="6BB3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23116"/>
            <a:ext cx="49680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>
                <a:solidFill>
                  <a:schemeClr val="lt1"/>
                </a:solidFill>
              </a:rPr>
              <a:t>Final AIDA Project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>
                <a:solidFill>
                  <a:schemeClr val="lt1"/>
                </a:solidFill>
              </a:rPr>
              <a:t>Image Captioning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300" b="1">
                <a:solidFill>
                  <a:schemeClr val="lt1"/>
                </a:solidFill>
              </a:rPr>
              <a:t>April</a:t>
            </a:r>
            <a:r>
              <a:rPr lang="de-DE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26 to </a:t>
            </a:r>
            <a:r>
              <a:rPr lang="de-DE" sz="2300" b="1">
                <a:solidFill>
                  <a:schemeClr val="lt1"/>
                </a:solidFill>
              </a:rPr>
              <a:t>30,</a:t>
            </a:r>
            <a:r>
              <a:rPr lang="de-DE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br>
              <a:rPr lang="de-D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Andras Baligacs,  Rainer-Anton Englisch, Thomas Schremser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>
            <p:extLst>
              <p:ext uri="{D42A27DB-BD31-4B8C-83A1-F6EECF244321}">
                <p14:modId xmlns:p14="http://schemas.microsoft.com/office/powerpoint/2010/main" val="1673175557"/>
              </p:ext>
            </p:extLst>
          </p:nvPr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{A4A33053-FAE4-4773-8C93-1F373B2D5FA8}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/>
                        <a:t>InceptV3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/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{A4A33053-FAE4-4773-8C93-1F373B2D5FA8}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InceptV3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8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291dbf8c_2_1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a291dbf8c_2_10"/>
          <p:cNvSpPr txBox="1">
            <a:spLocks noGrp="1"/>
          </p:cNvSpPr>
          <p:nvPr>
            <p:ph type="body" idx="1"/>
          </p:nvPr>
        </p:nvSpPr>
        <p:spPr>
          <a:xfrm>
            <a:off x="611175" y="910925"/>
            <a:ext cx="8008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687638" algn="l"/>
              </a:tabLst>
            </a:pPr>
            <a:r>
              <a:rPr lang="de-DE" dirty="0"/>
              <a:t>Model: 	InceptV3 LSTM Attention </a:t>
            </a:r>
            <a:r>
              <a:rPr lang="de-DE" dirty="0" err="1"/>
              <a:t>CustEmbedding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Encoder:	InceptionV3 (256 </a:t>
            </a:r>
            <a:r>
              <a:rPr lang="de-DE" dirty="0" err="1"/>
              <a:t>units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Decoder:	LSTM (512 </a:t>
            </a:r>
            <a:r>
              <a:rPr lang="de-DE" dirty="0" err="1"/>
              <a:t>units</a:t>
            </a:r>
            <a:r>
              <a:rPr lang="de-DE" dirty="0"/>
              <a:t>, 256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ROUGE-L Recall  (Test):	45.37 %</a:t>
            </a:r>
            <a:br>
              <a:rPr lang="de-DE" dirty="0"/>
            </a:br>
            <a:r>
              <a:rPr lang="de-DE" dirty="0"/>
              <a:t>BLEU-1 Precision (Test):	44.64 %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Loss (Test):	9.805</a:t>
            </a:r>
            <a:br>
              <a:rPr lang="de-DE" dirty="0"/>
            </a:br>
            <a:r>
              <a:rPr lang="de-DE" dirty="0"/>
              <a:t>Loss (Train):	0.732 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Training time:	30 </a:t>
            </a:r>
            <a:r>
              <a:rPr lang="de-DE" dirty="0" err="1"/>
              <a:t>minutes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gca291dbf8c_2_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>
            <a:spLocks noGrp="1"/>
          </p:cNvSpPr>
          <p:nvPr>
            <p:ph type="body" idx="1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                     </a:t>
            </a: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Predicted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Caption               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ca291dbf8c_2_100"/>
          <p:cNvSpPr txBox="1">
            <a:spLocks noGrp="1"/>
          </p:cNvSpPr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78674" y="3628175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black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jacket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woman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looking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at 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endParaRPr sz="9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boy in a red shirt is playing with a red toy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819027" y="3628175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riding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 bike down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road</a:t>
            </a:r>
            <a:br>
              <a:rPr lang="de-DE" sz="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945c7c1d_2_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193" name="Google Shape;193;gd6945c7c1d_2_8"/>
          <p:cNvSpPr txBox="1">
            <a:spLocks noGrp="1"/>
          </p:cNvSpPr>
          <p:nvPr>
            <p:ph type="body" idx="1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gd6945c7c1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7982"/>
            <a:ext cx="8732726" cy="389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945c7c1d_1_5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 Pictures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d6945c7c1d_1_5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d6945c7c1d_1_5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203" name="Google Shape;203;gd6945c7c1d_1_54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04" name="Google Shape;204;gd6945c7c1d_1_54"/>
          <p:cNvPicPr preferRelativeResize="0"/>
          <p:nvPr/>
        </p:nvPicPr>
        <p:blipFill rotWithShape="1">
          <a:blip r:embed="rId3">
            <a:alphaModFix/>
          </a:blip>
          <a:srcRect l="9868" r="51170"/>
          <a:stretch/>
        </p:blipFill>
        <p:spPr>
          <a:xfrm>
            <a:off x="504874" y="816025"/>
            <a:ext cx="33436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d6945c7c1d_1_54" title="sdfsdf"/>
          <p:cNvPicPr preferRelativeResize="0"/>
          <p:nvPr/>
        </p:nvPicPr>
        <p:blipFill rotWithShape="1">
          <a:blip r:embed="rId4">
            <a:alphaModFix/>
          </a:blip>
          <a:srcRect l="6384" b="4825"/>
          <a:stretch/>
        </p:blipFill>
        <p:spPr>
          <a:xfrm>
            <a:off x="1668175" y="4346759"/>
            <a:ext cx="1110553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945c7c1d_1_54"/>
          <p:cNvPicPr preferRelativeResize="0"/>
          <p:nvPr/>
        </p:nvPicPr>
        <p:blipFill rotWithShape="1">
          <a:blip r:embed="rId5">
            <a:alphaModFix/>
          </a:blip>
          <a:srcRect l="14442" t="4806" b="5523"/>
          <a:stretch/>
        </p:blipFill>
        <p:spPr>
          <a:xfrm rot="-5400000">
            <a:off x="1930968" y="4087515"/>
            <a:ext cx="798628" cy="112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6945c7c1d_1_54"/>
          <p:cNvPicPr preferRelativeResize="0"/>
          <p:nvPr/>
        </p:nvPicPr>
        <p:blipFill rotWithShape="1">
          <a:blip r:embed="rId6">
            <a:alphaModFix/>
          </a:blip>
          <a:srcRect l="7348" t="3830" r="3357" b="8110"/>
          <a:stretch/>
        </p:blipFill>
        <p:spPr>
          <a:xfrm>
            <a:off x="1956793" y="4178566"/>
            <a:ext cx="1064624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6945c7c1d_1_54"/>
          <p:cNvPicPr preferRelativeResize="0"/>
          <p:nvPr/>
        </p:nvPicPr>
        <p:blipFill rotWithShape="1">
          <a:blip r:embed="rId7">
            <a:alphaModFix/>
          </a:blip>
          <a:srcRect l="6331" b="6976"/>
          <a:stretch/>
        </p:blipFill>
        <p:spPr>
          <a:xfrm>
            <a:off x="2083845" y="3987500"/>
            <a:ext cx="1201255" cy="8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6945c7c1d_1_54"/>
          <p:cNvSpPr/>
          <p:nvPr/>
        </p:nvSpPr>
        <p:spPr>
          <a:xfrm>
            <a:off x="2202275" y="3482650"/>
            <a:ext cx="629100" cy="724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d6945c7c1d_1_54"/>
          <p:cNvSpPr/>
          <p:nvPr/>
        </p:nvSpPr>
        <p:spPr>
          <a:xfrm>
            <a:off x="3621675" y="1953500"/>
            <a:ext cx="8853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6945c7c1d_1_54"/>
          <p:cNvSpPr/>
          <p:nvPr/>
        </p:nvSpPr>
        <p:spPr>
          <a:xfrm>
            <a:off x="4733775" y="14998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sp>
        <p:nvSpPr>
          <p:cNvPr id="212" name="Google Shape;212;gd6945c7c1d_1_54"/>
          <p:cNvSpPr txBox="1"/>
          <p:nvPr/>
        </p:nvSpPr>
        <p:spPr>
          <a:xfrm>
            <a:off x="488742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6945c7c1d_1_8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 CNN features for RNN input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6945c7c1d_1_8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d6945c7c1d_1_8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221" name="Google Shape;221;gd6945c7c1d_1_84"/>
          <p:cNvSpPr/>
          <p:nvPr/>
        </p:nvSpPr>
        <p:spPr>
          <a:xfrm>
            <a:off x="41800" y="14763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pic>
        <p:nvPicPr>
          <p:cNvPr id="222" name="Google Shape;222;gd6945c7c1d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47" y="1476375"/>
            <a:ext cx="5605026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945c7c1d_1_84"/>
          <p:cNvSpPr/>
          <p:nvPr/>
        </p:nvSpPr>
        <p:spPr>
          <a:xfrm>
            <a:off x="2392500" y="1464625"/>
            <a:ext cx="11496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6945c7c1d_1_84"/>
          <p:cNvSpPr/>
          <p:nvPr/>
        </p:nvSpPr>
        <p:spPr>
          <a:xfrm rot="5400000">
            <a:off x="4703450" y="186398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6945c7c1d_1_84"/>
          <p:cNvSpPr/>
          <p:nvPr/>
        </p:nvSpPr>
        <p:spPr>
          <a:xfrm rot="5400000">
            <a:off x="4703450" y="246443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d6945c7c1d_1_84"/>
          <p:cNvSpPr/>
          <p:nvPr/>
        </p:nvSpPr>
        <p:spPr>
          <a:xfrm rot="1020409">
            <a:off x="5397912" y="2991316"/>
            <a:ext cx="342581" cy="1911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d6945c7c1d_1_84"/>
          <p:cNvSpPr txBox="1"/>
          <p:nvPr/>
        </p:nvSpPr>
        <p:spPr>
          <a:xfrm>
            <a:off x="31147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d6945c7c1d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731475"/>
            <a:ext cx="88760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6945c7c1d_4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Accuracy per Epoch</a:t>
            </a:r>
            <a:endParaRPr/>
          </a:p>
        </p:txBody>
      </p:sp>
      <p:sp>
        <p:nvSpPr>
          <p:cNvPr id="235" name="Google Shape;235;gd6945c7c1d_4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pic>
        <p:nvPicPr>
          <p:cNvPr id="236" name="Google Shape;236;gd6945c7c1d_4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00" y="2450250"/>
            <a:ext cx="5604951" cy="17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945c7c1d_0_65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Loss per Epoch</a:t>
            </a:r>
            <a:endParaRPr/>
          </a:p>
        </p:txBody>
      </p:sp>
      <p:sp>
        <p:nvSpPr>
          <p:cNvPr id="243" name="Google Shape;243;gd6945c7c1d_0_65"/>
          <p:cNvSpPr txBox="1">
            <a:spLocks noGrp="1"/>
          </p:cNvSpPr>
          <p:nvPr>
            <p:ph type="body" idx="1"/>
          </p:nvPr>
        </p:nvSpPr>
        <p:spPr>
          <a:xfrm>
            <a:off x="257128" y="94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d6945c7c1d_0_6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245" name="Google Shape;245;gd6945c7c1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1476375"/>
            <a:ext cx="8554152" cy="3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6945c7c1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25" y="37499"/>
            <a:ext cx="551899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>
            <a:spLocks noGrp="1"/>
          </p:cNvSpPr>
          <p:nvPr>
            <p:ph type="body" idx="1"/>
          </p:nvPr>
        </p:nvSpPr>
        <p:spPr>
          <a:xfrm>
            <a:off x="1094550" y="1400725"/>
            <a:ext cx="7043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Mission, Approach and </a:t>
            </a:r>
            <a:r>
              <a:rPr lang="de-DE" sz="2800" dirty="0" err="1">
                <a:solidFill>
                  <a:srgbClr val="FFFFFF"/>
                </a:solidFill>
              </a:rPr>
              <a:t>Results</a:t>
            </a:r>
            <a:br>
              <a:rPr lang="de-DE" sz="2800" dirty="0">
                <a:solidFill>
                  <a:srgbClr val="FFFFFF"/>
                </a:solidFill>
              </a:rPr>
            </a:br>
            <a:endParaRPr sz="2800" dirty="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Technical Details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945c7c1d_4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ROUGE-L  Recall</a:t>
            </a:r>
            <a:endParaRPr dirty="0"/>
          </a:p>
        </p:txBody>
      </p:sp>
      <p:sp>
        <p:nvSpPr>
          <p:cNvPr id="253" name="Google Shape;253;gd6945c7c1d_4_7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100" dirty="0"/>
              <a:t>(</a:t>
            </a:r>
            <a:r>
              <a:rPr lang="de-DE" sz="1100" dirty="0" err="1"/>
              <a:t>perfect</a:t>
            </a:r>
            <a:r>
              <a:rPr lang="de-DE" sz="1100" dirty="0"/>
              <a:t> match = 1, </a:t>
            </a:r>
            <a:r>
              <a:rPr lang="de-DE" sz="1100" dirty="0" err="1"/>
              <a:t>no</a:t>
            </a:r>
            <a:r>
              <a:rPr lang="de-DE" sz="1100" dirty="0"/>
              <a:t> match = 0)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endParaRPr lang="de-DE"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Candidate sentences: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-&gt; ROUGE-L Recall  = 3/5 = </a:t>
            </a:r>
            <a:r>
              <a:rPr lang="en-US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en-US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 the gunman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 Recall = 2/5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d6945c7c1d_4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pic>
        <p:nvPicPr>
          <p:cNvPr id="255" name="Google Shape;255;gd6945c7c1d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6" y="2083181"/>
            <a:ext cx="8549416" cy="51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945c7c1d_0_12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BLEU-1 Precision</a:t>
            </a:r>
            <a:endParaRPr dirty="0"/>
          </a:p>
        </p:txBody>
      </p:sp>
      <p:sp>
        <p:nvSpPr>
          <p:cNvPr id="262" name="Google Shape;262;gd6945c7c1d_0_124"/>
          <p:cNvSpPr txBox="1">
            <a:spLocks noGrp="1"/>
          </p:cNvSpPr>
          <p:nvPr>
            <p:ph type="body" idx="1"/>
          </p:nvPr>
        </p:nvSpPr>
        <p:spPr>
          <a:xfrm>
            <a:off x="258000" y="958000"/>
            <a:ext cx="86820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unigrams</a:t>
            </a:r>
            <a:r>
              <a:rPr lang="de-DE" dirty="0"/>
              <a:t>, 1-grams)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and</a:t>
            </a:r>
            <a:br>
              <a:rPr lang="de-DE" dirty="0"/>
            </a:b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050" dirty="0"/>
              <a:t>(</a:t>
            </a:r>
            <a:r>
              <a:rPr lang="de-DE" sz="1050" dirty="0" err="1"/>
              <a:t>perfect</a:t>
            </a:r>
            <a:r>
              <a:rPr lang="de-DE" sz="1050" dirty="0"/>
              <a:t> match = 1, </a:t>
            </a:r>
            <a:r>
              <a:rPr lang="de-DE" sz="1050" dirty="0" err="1"/>
              <a:t>no</a:t>
            </a:r>
            <a:r>
              <a:rPr lang="de-DE" sz="1050" dirty="0"/>
              <a:t> match = 0,  </a:t>
            </a:r>
            <a:r>
              <a:rPr lang="de-DE" sz="1050" dirty="0" err="1"/>
              <a:t>clipped</a:t>
            </a:r>
            <a:r>
              <a:rPr lang="de-DE" sz="1050" dirty="0"/>
              <a:t> = </a:t>
            </a:r>
            <a:r>
              <a:rPr lang="de-DE" sz="1050" dirty="0" err="1"/>
              <a:t>word</a:t>
            </a:r>
            <a:r>
              <a:rPr lang="de-DE" sz="1050" dirty="0"/>
              <a:t> </a:t>
            </a:r>
            <a:r>
              <a:rPr lang="de-DE" sz="1050" dirty="0" err="1"/>
              <a:t>count</a:t>
            </a:r>
            <a:r>
              <a:rPr lang="de-DE" sz="1050" dirty="0"/>
              <a:t> </a:t>
            </a:r>
            <a:r>
              <a:rPr lang="de-DE" sz="1050" dirty="0" err="1"/>
              <a:t>reduced</a:t>
            </a:r>
            <a:r>
              <a:rPr lang="de-DE" sz="1050" dirty="0"/>
              <a:t> </a:t>
            </a:r>
            <a:r>
              <a:rPr lang="de-DE" sz="1050" dirty="0" err="1"/>
              <a:t>to</a:t>
            </a:r>
            <a:r>
              <a:rPr lang="de-DE" sz="1050" dirty="0"/>
              <a:t> max. </a:t>
            </a:r>
            <a:r>
              <a:rPr lang="de-DE" sz="1050" dirty="0" err="1"/>
              <a:t>occurrences</a:t>
            </a:r>
            <a:r>
              <a:rPr lang="de-DE" sz="1050" dirty="0"/>
              <a:t> in </a:t>
            </a:r>
            <a:r>
              <a:rPr lang="de-DE" sz="1050" dirty="0" err="1"/>
              <a:t>reference</a:t>
            </a:r>
            <a:r>
              <a:rPr lang="de-DE" sz="1050" dirty="0"/>
              <a:t> </a:t>
            </a:r>
            <a:r>
              <a:rPr lang="de-DE" sz="1050" dirty="0" err="1"/>
              <a:t>sentence</a:t>
            </a:r>
            <a:r>
              <a:rPr lang="de-DE" sz="1050" dirty="0"/>
              <a:t>)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Brevity</a:t>
            </a:r>
            <a:r>
              <a:rPr lang="de-DE" sz="1400" dirty="0"/>
              <a:t> Penalty: </a:t>
            </a:r>
            <a:br>
              <a:rPr lang="de-DE" sz="1400" dirty="0"/>
            </a:b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endParaRPr lang="de-DE" sz="1500" dirty="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Candidate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BLEU-1 Precision = 0.778 * 3/4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0.58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BLEU-1 Precision = 0.778 * 3/4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0.58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gd6945c7c1d_0_1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pic>
        <p:nvPicPr>
          <p:cNvPr id="264" name="Google Shape;264;gd6945c7c1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5" y="1816102"/>
            <a:ext cx="8634299" cy="5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d6945c7c1d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221" y="2704416"/>
            <a:ext cx="1736225" cy="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d6945c7c1d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175" y="2867909"/>
            <a:ext cx="2478025" cy="3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>
            <a:spLocks noGrp="1"/>
          </p:cNvSpPr>
          <p:nvPr>
            <p:ph type="body" idx="1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a291dbf8c_0_6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a291dbf8c_0_67"/>
          <p:cNvSpPr txBox="1">
            <a:spLocks noGrp="1"/>
          </p:cNvSpPr>
          <p:nvPr>
            <p:ph type="body" idx="1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9" name="Google Shape;279;gca291dbf8c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ca291dbf8c_0_6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291dbf8c_2_3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ca291dbf8c_2_33"/>
          <p:cNvSpPr txBox="1">
            <a:spLocks noGrp="1"/>
          </p:cNvSpPr>
          <p:nvPr>
            <p:ph type="body" idx="1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marL="4500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ca291dbf8c_2_3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a291dbf8c_1_24"/>
          <p:cNvSpPr txBox="1">
            <a:spLocks noGrp="1"/>
          </p:cNvSpPr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295" name="Google Shape;295;gca291dbf8c_1_24"/>
          <p:cNvSpPr txBox="1">
            <a:spLocks noGrp="1"/>
          </p:cNvSpPr>
          <p:nvPr>
            <p:ph type="body" idx="1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M5 Model files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ca291dbf8c_1_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a291dbf8c_2_26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303" name="Google Shape;303;gca291dbf8c_2_26"/>
          <p:cNvSpPr txBox="1">
            <a:spLocks noGrp="1"/>
          </p:cNvSpPr>
          <p:nvPr>
            <p:ph type="body" idx="1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API</a:t>
            </a:r>
            <a:br>
              <a:rPr lang="de-DE" dirty="0"/>
            </a:br>
            <a:endParaRPr dirty="0"/>
          </a:p>
          <a:p>
            <a:pPr marL="450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</a:t>
            </a:r>
            <a:r>
              <a:rPr lang="de-DE" dirty="0" err="1"/>
              <a:t>ImageDataGenerator</a:t>
            </a:r>
            <a:r>
              <a:rPr lang="de-DE" dirty="0"/>
              <a:t> and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br>
              <a:rPr lang="de-DE" dirty="0"/>
            </a:br>
            <a:r>
              <a:rPr lang="de-DE" sz="1700" dirty="0" err="1"/>
              <a:t>Resized</a:t>
            </a:r>
            <a:r>
              <a:rPr lang="de-DE" sz="1700" dirty="0"/>
              <a:t> </a:t>
            </a:r>
            <a:r>
              <a:rPr lang="de-DE" sz="1700" dirty="0" err="1"/>
              <a:t>images</a:t>
            </a:r>
            <a:r>
              <a:rPr lang="de-DE" sz="1700" dirty="0"/>
              <a:t> e.g. 299x299x3</a:t>
            </a:r>
            <a:endParaRPr dirty="0"/>
          </a:p>
        </p:txBody>
      </p:sp>
      <p:sp>
        <p:nvSpPr>
          <p:cNvPr id="304" name="Google Shape;304;gca291dbf8c_2_2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291dbf8c_0_1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ca291dbf8c_0_13"/>
          <p:cNvSpPr txBox="1">
            <a:spLocks noGrp="1"/>
          </p:cNvSpPr>
          <p:nvPr>
            <p:ph type="body" idx="1"/>
          </p:nvPr>
        </p:nvSpPr>
        <p:spPr>
          <a:xfrm>
            <a:off x="1604050" y="2419096"/>
            <a:ext cx="72579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2800" b="1" dirty="0" err="1">
                <a:solidFill>
                  <a:srgbClr val="00FFFF"/>
                </a:solidFill>
              </a:rPr>
              <a:t>Build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up</a:t>
            </a:r>
            <a:r>
              <a:rPr lang="de-DE" sz="2800" b="1" dirty="0">
                <a:solidFill>
                  <a:srgbClr val="00FFFF"/>
                </a:solidFill>
              </a:rPr>
              <a:t> a Model </a:t>
            </a:r>
            <a:r>
              <a:rPr lang="de-DE" sz="2800" b="1" dirty="0" err="1">
                <a:solidFill>
                  <a:srgbClr val="00FFFF"/>
                </a:solidFill>
              </a:rPr>
              <a:t>for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captioning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pictures</a:t>
            </a:r>
            <a:r>
              <a:rPr lang="de-DE" sz="2800" b="1" dirty="0">
                <a:solidFill>
                  <a:srgbClr val="00FFFF"/>
                </a:solidFill>
              </a:rPr>
              <a:t>!</a:t>
            </a:r>
            <a:br>
              <a:rPr lang="de-DE" dirty="0">
                <a:solidFill>
                  <a:srgbClr val="00FFFF"/>
                </a:solidFill>
              </a:rPr>
            </a:b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300" dirty="0"/>
            </a:br>
            <a:endParaRPr sz="13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gca291dbf8c_0_1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77" name="Google Shape;77;gca291dbf8c_0_13" title="sdfsdf"/>
          <p:cNvPicPr preferRelativeResize="0"/>
          <p:nvPr/>
        </p:nvPicPr>
        <p:blipFill rotWithShape="1">
          <a:blip r:embed="rId3">
            <a:alphaModFix/>
          </a:blip>
          <a:srcRect l="6384" b="4825"/>
          <a:stretch/>
        </p:blipFill>
        <p:spPr>
          <a:xfrm>
            <a:off x="202300" y="1098225"/>
            <a:ext cx="2058775" cy="13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/>
        </p:nvSpPr>
        <p:spPr>
          <a:xfrm>
            <a:off x="202300" y="61365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wearing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8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leads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race</a:t>
            </a:r>
            <a:endParaRPr sz="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gca291dbf8c_0_13"/>
          <p:cNvPicPr preferRelativeResize="0"/>
          <p:nvPr/>
        </p:nvPicPr>
        <p:blipFill rotWithShape="1">
          <a:blip r:embed="rId4">
            <a:alphaModFix/>
          </a:blip>
          <a:srcRect l="8917" t="1329" b="4348"/>
          <a:stretch/>
        </p:blipFill>
        <p:spPr>
          <a:xfrm>
            <a:off x="7452861" y="828514"/>
            <a:ext cx="1340824" cy="1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ca291dbf8c_0_13"/>
          <p:cNvSpPr txBox="1"/>
          <p:nvPr/>
        </p:nvSpPr>
        <p:spPr>
          <a:xfrm>
            <a:off x="7415775" y="69050"/>
            <a:ext cx="1438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 in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swim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trunks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ball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paddle ,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beach</a:t>
            </a:r>
            <a:endParaRPr sz="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" name="Google Shape;81;gca291dbf8c_0_13"/>
          <p:cNvGrpSpPr/>
          <p:nvPr/>
        </p:nvGrpSpPr>
        <p:grpSpPr>
          <a:xfrm>
            <a:off x="223785" y="2767506"/>
            <a:ext cx="1165654" cy="2125418"/>
            <a:chOff x="4703200" y="832138"/>
            <a:chExt cx="1936625" cy="4066230"/>
          </a:xfrm>
        </p:grpSpPr>
        <p:pic>
          <p:nvPicPr>
            <p:cNvPr id="82" name="Google Shape;82;gca291dbf8c_0_13"/>
            <p:cNvPicPr preferRelativeResize="0"/>
            <p:nvPr/>
          </p:nvPicPr>
          <p:blipFill rotWithShape="1">
            <a:blip r:embed="rId5">
              <a:alphaModFix/>
            </a:blip>
            <a:srcRect l="9730" t="2036" b="4110"/>
            <a:stretch/>
          </p:blipFill>
          <p:spPr>
            <a:xfrm>
              <a:off x="4703200" y="832138"/>
              <a:ext cx="1936625" cy="28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gca291dbf8c_0_13"/>
            <p:cNvSpPr txBox="1"/>
            <p:nvPr/>
          </p:nvSpPr>
          <p:spPr>
            <a:xfrm>
              <a:off x="4782451" y="3508467"/>
              <a:ext cx="1778100" cy="1389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nose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ring ,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earring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Mohawk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gca291dbf8c_0_13"/>
          <p:cNvGrpSpPr/>
          <p:nvPr/>
        </p:nvGrpSpPr>
        <p:grpSpPr>
          <a:xfrm>
            <a:off x="2007719" y="3238275"/>
            <a:ext cx="1717656" cy="1613562"/>
            <a:chOff x="2462769" y="3055063"/>
            <a:chExt cx="1717656" cy="1613562"/>
          </a:xfrm>
        </p:grpSpPr>
        <p:pic>
          <p:nvPicPr>
            <p:cNvPr id="85" name="Google Shape;85;gca291dbf8c_0_13"/>
            <p:cNvPicPr preferRelativeResize="0"/>
            <p:nvPr/>
          </p:nvPicPr>
          <p:blipFill rotWithShape="1">
            <a:blip r:embed="rId6">
              <a:alphaModFix/>
            </a:blip>
            <a:srcRect l="6331" b="6976"/>
            <a:stretch/>
          </p:blipFill>
          <p:spPr>
            <a:xfrm>
              <a:off x="2462781" y="3055063"/>
              <a:ext cx="1717644" cy="11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gca291dbf8c_0_13"/>
            <p:cNvSpPr txBox="1"/>
            <p:nvPr/>
          </p:nvSpPr>
          <p:spPr>
            <a:xfrm>
              <a:off x="2462769" y="4151425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man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riding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purple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snowmobile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7" name="Google Shape;87;gca291dbf8c_0_13"/>
          <p:cNvPicPr preferRelativeResize="0"/>
          <p:nvPr/>
        </p:nvPicPr>
        <p:blipFill rotWithShape="1">
          <a:blip r:embed="rId7">
            <a:alphaModFix/>
          </a:blip>
          <a:srcRect l="14442" t="4806" b="5523"/>
          <a:stretch/>
        </p:blipFill>
        <p:spPr>
          <a:xfrm>
            <a:off x="2762916" y="796123"/>
            <a:ext cx="1069978" cy="16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a291dbf8c_0_13"/>
          <p:cNvSpPr txBox="1"/>
          <p:nvPr/>
        </p:nvSpPr>
        <p:spPr>
          <a:xfrm>
            <a:off x="2731320" y="223481"/>
            <a:ext cx="1101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baseball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field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" name="Google Shape;89;gca291dbf8c_0_13"/>
          <p:cNvGrpSpPr/>
          <p:nvPr/>
        </p:nvGrpSpPr>
        <p:grpSpPr>
          <a:xfrm>
            <a:off x="4308350" y="3390675"/>
            <a:ext cx="1717650" cy="1540513"/>
            <a:chOff x="4232150" y="3009675"/>
            <a:chExt cx="1717650" cy="1540513"/>
          </a:xfrm>
        </p:grpSpPr>
        <p:pic>
          <p:nvPicPr>
            <p:cNvPr id="90" name="Google Shape;90;gca291dbf8c_0_13"/>
            <p:cNvPicPr preferRelativeResize="0"/>
            <p:nvPr/>
          </p:nvPicPr>
          <p:blipFill rotWithShape="1">
            <a:blip r:embed="rId8">
              <a:alphaModFix/>
            </a:blip>
            <a:srcRect l="7183" t="4934" b="7881"/>
            <a:stretch/>
          </p:blipFill>
          <p:spPr>
            <a:xfrm>
              <a:off x="4232150" y="3009675"/>
              <a:ext cx="1717650" cy="109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gca291dbf8c_0_13"/>
            <p:cNvSpPr txBox="1"/>
            <p:nvPr/>
          </p:nvSpPr>
          <p:spPr>
            <a:xfrm>
              <a:off x="4255469" y="4032988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little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in a pink hat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holds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camera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to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her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face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gca291dbf8c_0_13"/>
          <p:cNvGrpSpPr/>
          <p:nvPr/>
        </p:nvGrpSpPr>
        <p:grpSpPr>
          <a:xfrm>
            <a:off x="6710776" y="3212663"/>
            <a:ext cx="1816500" cy="1646750"/>
            <a:chOff x="6694351" y="3009675"/>
            <a:chExt cx="1816500" cy="1646750"/>
          </a:xfrm>
        </p:grpSpPr>
        <p:pic>
          <p:nvPicPr>
            <p:cNvPr id="93" name="Google Shape;93;gca291dbf8c_0_13"/>
            <p:cNvPicPr preferRelativeResize="0"/>
            <p:nvPr/>
          </p:nvPicPr>
          <p:blipFill rotWithShape="1">
            <a:blip r:embed="rId9">
              <a:alphaModFix/>
            </a:blip>
            <a:srcRect l="8925" t="5067" b="8005"/>
            <a:stretch/>
          </p:blipFill>
          <p:spPr>
            <a:xfrm>
              <a:off x="6694375" y="3009675"/>
              <a:ext cx="1816475" cy="118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ca291dbf8c_0_13"/>
            <p:cNvSpPr txBox="1"/>
            <p:nvPr/>
          </p:nvSpPr>
          <p:spPr>
            <a:xfrm>
              <a:off x="6694351" y="4139225"/>
              <a:ext cx="1816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is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on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sidewalk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looking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at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white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van in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street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gca291dbf8c_0_13"/>
          <p:cNvPicPr preferRelativeResize="0"/>
          <p:nvPr/>
        </p:nvPicPr>
        <p:blipFill rotWithShape="1">
          <a:blip r:embed="rId10">
            <a:alphaModFix/>
          </a:blip>
          <a:srcRect l="7348" t="3830" r="3357" b="8110"/>
          <a:stretch/>
        </p:blipFill>
        <p:spPr>
          <a:xfrm>
            <a:off x="4627574" y="872325"/>
            <a:ext cx="2058776" cy="13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ca291dbf8c_0_13"/>
          <p:cNvSpPr txBox="1"/>
          <p:nvPr/>
        </p:nvSpPr>
        <p:spPr>
          <a:xfrm>
            <a:off x="4627512" y="274425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gondola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steered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through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canals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boats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0_2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Solution Context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a291dbf8c_0_28"/>
          <p:cNvSpPr txBox="1">
            <a:spLocks noGrp="1"/>
          </p:cNvSpPr>
          <p:nvPr>
            <p:ph type="body" idx="1"/>
          </p:nvPr>
        </p:nvSpPr>
        <p:spPr>
          <a:xfrm>
            <a:off x="1036175" y="822975"/>
            <a:ext cx="7903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>
                <a:solidFill>
                  <a:srgbClr val="FFFFFF"/>
                </a:solidFill>
              </a:rPr>
              <a:t>Encoder-Decoder Architecture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flickr 8k data collection</a:t>
            </a:r>
            <a:endParaRPr/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ROUGE-L Recall and BLEU-1 Precision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a291dbf8c_0_2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d6945c7c1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904724"/>
            <a:ext cx="8627999" cy="34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d6945c7c1d_0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6945c7c1d_0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12" name="Google Shape;112;gd6945c7c1d_0_7"/>
          <p:cNvSpPr txBox="1">
            <a:spLocks noGrp="1"/>
          </p:cNvSpPr>
          <p:nvPr>
            <p:ph type="body" idx="1"/>
          </p:nvPr>
        </p:nvSpPr>
        <p:spPr>
          <a:xfrm>
            <a:off x="2136950" y="3861550"/>
            <a:ext cx="64539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b="1" dirty="0">
                <a:solidFill>
                  <a:schemeClr val="dk1"/>
                </a:solidFill>
              </a:rPr>
              <a:t>Encoder - Part (CNN)                        Decoder - Part  (RNN)</a:t>
            </a:r>
            <a:br>
              <a:rPr lang="de-DE" sz="2400" dirty="0">
                <a:solidFill>
                  <a:schemeClr val="dk1"/>
                </a:solidFill>
              </a:rPr>
            </a:b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13" name="Google Shape;113;gd6945c7c1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963375"/>
            <a:ext cx="847525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945c7c1d_0_7"/>
          <p:cNvSpPr txBox="1"/>
          <p:nvPr/>
        </p:nvSpPr>
        <p:spPr>
          <a:xfrm>
            <a:off x="7916024" y="2219649"/>
            <a:ext cx="787963" cy="819183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975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050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945c7c1d_0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flickr 8k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d6945c7c1d_0_14"/>
          <p:cNvSpPr txBox="1">
            <a:spLocks noGrp="1"/>
          </p:cNvSpPr>
          <p:nvPr>
            <p:ph type="body" idx="1"/>
          </p:nvPr>
        </p:nvSpPr>
        <p:spPr>
          <a:xfrm>
            <a:off x="4627525" y="1573225"/>
            <a:ext cx="42720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8,091 JPG-ecoded color pictures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Each picture has labeled by </a:t>
            </a:r>
            <a:br>
              <a:rPr lang="de-DE"/>
            </a:br>
            <a:r>
              <a:rPr lang="de-DE"/>
              <a:t>five captions (sentences)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d6945c7c1d_0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24" name="Google Shape;124;gd6945c7c1d_0_14"/>
          <p:cNvPicPr preferRelativeResize="0"/>
          <p:nvPr/>
        </p:nvPicPr>
        <p:blipFill rotWithShape="1">
          <a:blip r:embed="rId3">
            <a:alphaModFix/>
          </a:blip>
          <a:srcRect t="4434"/>
          <a:stretch/>
        </p:blipFill>
        <p:spPr>
          <a:xfrm>
            <a:off x="419000" y="934550"/>
            <a:ext cx="38909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945c7c1d_0_22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Picture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6945c7c1d_0_22"/>
          <p:cNvSpPr txBox="1">
            <a:spLocks noGrp="1"/>
          </p:cNvSpPr>
          <p:nvPr>
            <p:ph type="body" idx="1"/>
          </p:nvPr>
        </p:nvSpPr>
        <p:spPr>
          <a:xfrm>
            <a:off x="3154375" y="760400"/>
            <a:ext cx="59082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Reference captions:</a:t>
            </a:r>
            <a:br>
              <a:rPr lang="de-DE"/>
            </a:br>
            <a:endParaRPr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baseball hitter holding a bat falling down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Baseball player runs on the field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boy at bat playing a baseball game falls to the ground while onlookers watch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child in a uniform is falling to the ground with a bat in his or her hand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This baseball player, dressed in red and white uniform and holding a bat, is falling after being hit by a pitch .</a:t>
            </a:r>
            <a:endParaRPr sz="13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d6945c7c1d_0_22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32" name="Google Shape;132;gd6945c7c1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5" y="676125"/>
            <a:ext cx="2868750" cy="408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945c7c1d_0_7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139" name="Google Shape;139;gd6945c7c1d_0_73"/>
          <p:cNvSpPr txBox="1">
            <a:spLocks noGrp="1"/>
          </p:cNvSpPr>
          <p:nvPr>
            <p:ph type="body" idx="1"/>
          </p:nvPr>
        </p:nvSpPr>
        <p:spPr>
          <a:xfrm>
            <a:off x="405625" y="4688875"/>
            <a:ext cx="855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 dirty="0"/>
              <a:t>*   Recall: </a:t>
            </a:r>
            <a:r>
              <a:rPr lang="de-DE" sz="1100" dirty="0" err="1"/>
              <a:t>related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number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words</a:t>
            </a:r>
            <a:r>
              <a:rPr lang="de-DE" sz="1100" dirty="0"/>
              <a:t> in </a:t>
            </a:r>
            <a:r>
              <a:rPr lang="de-DE" sz="1100" dirty="0" err="1"/>
              <a:t>reference</a:t>
            </a:r>
            <a:r>
              <a:rPr lang="de-DE" sz="1100" dirty="0"/>
              <a:t> </a:t>
            </a:r>
            <a:r>
              <a:rPr lang="de-DE" sz="1100" dirty="0" err="1"/>
              <a:t>sentence</a:t>
            </a:r>
            <a:r>
              <a:rPr lang="de-DE" sz="1100" dirty="0"/>
              <a:t>       **  Precision: </a:t>
            </a:r>
            <a:r>
              <a:rPr lang="de-DE" sz="1100" dirty="0" err="1"/>
              <a:t>related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number</a:t>
            </a:r>
            <a:r>
              <a:rPr lang="de-DE" sz="1100" dirty="0"/>
              <a:t> </a:t>
            </a:r>
            <a:r>
              <a:rPr lang="de-DE" sz="1100" dirty="0" err="1"/>
              <a:t>words</a:t>
            </a:r>
            <a:r>
              <a:rPr lang="de-DE" sz="1100" dirty="0"/>
              <a:t> in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candidate</a:t>
            </a:r>
            <a:r>
              <a:rPr lang="de-DE" sz="1100" dirty="0"/>
              <a:t> </a:t>
            </a:r>
            <a:r>
              <a:rPr lang="de-DE" sz="1100" dirty="0" err="1"/>
              <a:t>sentence</a:t>
            </a:r>
            <a:endParaRPr sz="2000" dirty="0"/>
          </a:p>
        </p:txBody>
      </p:sp>
      <p:sp>
        <p:nvSpPr>
          <p:cNvPr id="140" name="Google Shape;140;gd6945c7c1d_0_7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pic>
        <p:nvPicPr>
          <p:cNvPr id="141" name="Google Shape;141;gd6945c7c1d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675" y="233025"/>
            <a:ext cx="1561449" cy="10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945c7c1d_0_73"/>
          <p:cNvSpPr txBox="1">
            <a:spLocks noGrp="1"/>
          </p:cNvSpPr>
          <p:nvPr>
            <p:ph type="body" idx="1"/>
          </p:nvPr>
        </p:nvSpPr>
        <p:spPr>
          <a:xfrm>
            <a:off x="807100" y="594375"/>
            <a:ext cx="657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FFFFFF"/>
                </a:solidFill>
              </a:rPr>
              <a:t>ROUGE-L  Recall*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>
                <a:solidFill>
                  <a:srgbClr val="FFFFFF"/>
                </a:solidFill>
              </a:rPr>
              <a:t>Measures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longest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matching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sequence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words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between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reference</a:t>
            </a:r>
            <a:r>
              <a:rPr lang="de-DE" dirty="0">
                <a:solidFill>
                  <a:srgbClr val="FFFFFF"/>
                </a:solidFill>
              </a:rPr>
              <a:t> and </a:t>
            </a:r>
            <a:r>
              <a:rPr lang="de-DE" dirty="0" err="1">
                <a:solidFill>
                  <a:srgbClr val="FFFFFF"/>
                </a:solidFill>
              </a:rPr>
              <a:t>candidate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sentence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>
                <a:solidFill>
                  <a:srgbClr val="FFFFFF"/>
                </a:solidFill>
              </a:rPr>
              <a:t>perfect</a:t>
            </a:r>
            <a:r>
              <a:rPr lang="de-DE" sz="1400" dirty="0">
                <a:solidFill>
                  <a:srgbClr val="FFFFFF"/>
                </a:solidFill>
              </a:rPr>
              <a:t> match = 1   |   0 = </a:t>
            </a:r>
            <a:r>
              <a:rPr lang="de-DE" sz="1400" dirty="0" err="1">
                <a:solidFill>
                  <a:srgbClr val="FFFFFF"/>
                </a:solidFill>
              </a:rPr>
              <a:t>no</a:t>
            </a:r>
            <a:r>
              <a:rPr lang="de-DE" sz="1400" dirty="0">
                <a:solidFill>
                  <a:srgbClr val="FFFFFF"/>
                </a:solidFill>
              </a:rPr>
              <a:t> match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143" name="Google Shape;143;gd6945c7c1d_0_73"/>
          <p:cNvSpPr txBox="1">
            <a:spLocks noGrp="1"/>
          </p:cNvSpPr>
          <p:nvPr>
            <p:ph type="body" idx="1"/>
          </p:nvPr>
        </p:nvSpPr>
        <p:spPr>
          <a:xfrm>
            <a:off x="959500" y="2183150"/>
            <a:ext cx="6579600" cy="25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00" dirty="0"/>
              <a:t>      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sz="300"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/>
              <a:t>BLEU-1 Precision**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unigrams</a:t>
            </a:r>
            <a:r>
              <a:rPr lang="de-DE" dirty="0"/>
              <a:t>, 1-grams)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/>
              <a:t>perfect</a:t>
            </a:r>
            <a:r>
              <a:rPr lang="de-DE" sz="1400" dirty="0"/>
              <a:t> match = 1   |   0 = </a:t>
            </a:r>
            <a:r>
              <a:rPr lang="de-DE" sz="1400" dirty="0" err="1"/>
              <a:t>no</a:t>
            </a:r>
            <a:r>
              <a:rPr lang="de-DE" sz="1400" dirty="0"/>
              <a:t> match</a:t>
            </a: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high </a:t>
            </a:r>
            <a:r>
              <a:rPr lang="de-DE" dirty="0" err="1"/>
              <a:t>level</a:t>
            </a:r>
            <a:r>
              <a:rPr lang="de-DE" dirty="0"/>
              <a:t> and do </a:t>
            </a:r>
            <a:r>
              <a:rPr lang="de-DE" dirty="0" err="1"/>
              <a:t>researches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Baseline </a:t>
            </a:r>
            <a:r>
              <a:rPr lang="de-DE" dirty="0" err="1"/>
              <a:t>model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Create </a:t>
            </a:r>
            <a:r>
              <a:rPr lang="de-DE" dirty="0" err="1">
                <a:solidFill>
                  <a:srgbClr val="FFFFFF"/>
                </a:solidFill>
              </a:rPr>
              <a:t>custom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function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ROUGE-L and BLEU-1 </a:t>
            </a:r>
            <a:r>
              <a:rPr lang="de-DE" dirty="0" err="1">
                <a:solidFill>
                  <a:srgbClr val="FFFFFF"/>
                </a:solidFill>
              </a:rPr>
              <a:t>calculation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(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Model </a:t>
            </a:r>
            <a:r>
              <a:rPr lang="de-DE" dirty="0" err="1">
                <a:solidFill>
                  <a:srgbClr val="FFFFFF"/>
                </a:solidFill>
              </a:rPr>
              <a:t>generation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iterations</a:t>
            </a:r>
            <a:r>
              <a:rPr lang="de-DE" dirty="0">
                <a:solidFill>
                  <a:srgbClr val="FFFFFF"/>
                </a:solidFill>
              </a:rPr>
              <a:t>: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>
                <a:solidFill>
                  <a:srgbClr val="FFFFFF"/>
                </a:solidFill>
              </a:rPr>
              <a:t>Preprocessing</a:t>
            </a:r>
            <a:r>
              <a:rPr lang="de-DE" dirty="0">
                <a:solidFill>
                  <a:srgbClr val="FFFFFF"/>
                </a:solidFill>
              </a:rPr>
              <a:t> Pictures and CNN </a:t>
            </a:r>
            <a:r>
              <a:rPr lang="de-DE" dirty="0" err="1">
                <a:solidFill>
                  <a:srgbClr val="FFFFFF"/>
                </a:solidFill>
              </a:rPr>
              <a:t>features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RNN </a:t>
            </a:r>
            <a:r>
              <a:rPr lang="de-DE" dirty="0" err="1">
                <a:solidFill>
                  <a:srgbClr val="FFFFFF"/>
                </a:solidFill>
              </a:rPr>
              <a:t>input</a:t>
            </a:r>
            <a:r>
              <a:rPr lang="de-DE" dirty="0">
                <a:solidFill>
                  <a:srgbClr val="FFFFFF"/>
                </a:solidFill>
              </a:rPr>
              <a:t> (</a:t>
            </a:r>
            <a:r>
              <a:rPr lang="de-DE" dirty="0" err="1">
                <a:solidFill>
                  <a:srgbClr val="FFFFFF"/>
                </a:solidFill>
              </a:rPr>
              <a:t>resizing</a:t>
            </a:r>
            <a:r>
              <a:rPr lang="de-DE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>
                <a:solidFill>
                  <a:srgbClr val="FFFFFF"/>
                </a:solidFill>
              </a:rPr>
              <a:t>Running </a:t>
            </a:r>
            <a:r>
              <a:rPr lang="de-DE" dirty="0" err="1">
                <a:solidFill>
                  <a:srgbClr val="FFFFFF"/>
                </a:solidFill>
              </a:rPr>
              <a:t>trainings</a:t>
            </a:r>
            <a:r>
              <a:rPr lang="de-DE" dirty="0">
                <a:solidFill>
                  <a:srgbClr val="FFFFFF"/>
                </a:solidFill>
              </a:rPr>
              <a:t> and </a:t>
            </a:r>
            <a:r>
              <a:rPr lang="de-DE" dirty="0" err="1">
                <a:solidFill>
                  <a:srgbClr val="FFFFFF"/>
                </a:solidFill>
              </a:rPr>
              <a:t>predictions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hyper-parameters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29075" y="473847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</Words>
  <Application>Microsoft Office PowerPoint</Application>
  <PresentationFormat>Bildschirmpräsentation (16:9)</PresentationFormat>
  <Paragraphs>306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Courier New</vt:lpstr>
      <vt:lpstr>Ultra</vt:lpstr>
      <vt:lpstr>Noto Sans Symbols</vt:lpstr>
      <vt:lpstr>Arial</vt:lpstr>
      <vt:lpstr>Calibri</vt:lpstr>
      <vt:lpstr>Open Sans</vt:lpstr>
      <vt:lpstr>TSec Mastertemplate Keynote</vt:lpstr>
      <vt:lpstr>PowerPoint-Präsentation</vt:lpstr>
      <vt:lpstr>Agenda</vt:lpstr>
      <vt:lpstr>Mission</vt:lpstr>
      <vt:lpstr>Solution Context</vt:lpstr>
      <vt:lpstr>Encoder-Decoder Architecture </vt:lpstr>
      <vt:lpstr>flickr 8k data collection</vt:lpstr>
      <vt:lpstr>Example Picture</vt:lpstr>
      <vt:lpstr>Metrics</vt:lpstr>
      <vt:lpstr>Our Approach</vt:lpstr>
      <vt:lpstr>Results</vt:lpstr>
      <vt:lpstr>Results</vt:lpstr>
      <vt:lpstr>Winner Model</vt:lpstr>
      <vt:lpstr>Reality Check</vt:lpstr>
      <vt:lpstr>Technical Details</vt:lpstr>
      <vt:lpstr>Encoder-Decoder Architecture</vt:lpstr>
      <vt:lpstr>Preprocessing Pictures </vt:lpstr>
      <vt:lpstr>Preprocessing CNN features for RNN input </vt:lpstr>
      <vt:lpstr>Accuracy per Epoch</vt:lpstr>
      <vt:lpstr>Loss per Epoch</vt:lpstr>
      <vt:lpstr>ROUGE-L  Recall</vt:lpstr>
      <vt:lpstr>BLEU-1 Precision</vt:lpstr>
      <vt:lpstr>PowerPoint-Präsentation</vt:lpstr>
      <vt:lpstr>Where we run? /  Kaggle</vt:lpstr>
      <vt:lpstr>Development</vt:lpstr>
      <vt:lpstr>Management of Artefacts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Taprogge, Moritz</dc:creator>
  <cp:lastModifiedBy>Schremser, Thomas</cp:lastModifiedBy>
  <cp:revision>9</cp:revision>
  <dcterms:created xsi:type="dcterms:W3CDTF">2006-08-16T00:00:00Z</dcterms:created>
  <dcterms:modified xsi:type="dcterms:W3CDTF">2021-05-03T10:17:38Z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